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emographics_of_Toronto" TargetMode="External"/><Relationship Id="rId3" Type="http://schemas.openxmlformats.org/officeDocument/2006/relationships/hyperlink" Target="https://en.wikipedia.org/wiki/Demographics_of_New_York_City" TargetMode="External"/><Relationship Id="rId4" Type="http://schemas.openxmlformats.org/officeDocument/2006/relationships/hyperlink" Target="https://newyork.areaconnect.com/statistics.htm" TargetMode="External"/><Relationship Id="rId11" Type="http://schemas.openxmlformats.org/officeDocument/2006/relationships/hyperlink" Target="https://api.foursquare.com/v2/venues/explore?&amp;client_id=%7B%7D&amp;client_secret=%7B%7D&amp;v=%7B%7D&amp;ll=%7B%7D,%7B%7D&amp;radius=%7B%7D&amp;limit=%7B%7D'.format(" TargetMode="External"/><Relationship Id="rId10" Type="http://schemas.openxmlformats.org/officeDocument/2006/relationships/hyperlink" Target="https://api.foursquare.com/v2/venues/explore?&amp;client_id=%7B%7D&amp;client_secret=%7B%7D&amp;v=%7B%7D&amp;ll=%7B%7D,%7B%7D&amp;radius=%7B%7D&amp;limit=%7B%7D'.format(" TargetMode="External"/><Relationship Id="rId12" Type="http://schemas.openxmlformats.org/officeDocument/2006/relationships/hyperlink" Target="https://api.foursquare.com/v2/venues/explore?&amp;client_id=%7B%7D&amp;client_secret=%7B%7D&amp;v=%7B%7D&amp;ll=%7B%7D,%7B%7D&amp;radius=%7B%7D&amp;limit=%7B%7D'.format(" TargetMode="External"/><Relationship Id="rId9" Type="http://schemas.openxmlformats.org/officeDocument/2006/relationships/hyperlink" Target="https://api.foursquare.com/v2/venues/explore?&amp;client_id=%7B%7D&amp;client_secret=%7B%7D&amp;v=%7B%7D&amp;ll=%7B%7D,%7B%7D&amp;radius=%7B%7D&amp;limit=%7B%7D'.format(" TargetMode="External"/><Relationship Id="rId5" Type="http://schemas.openxmlformats.org/officeDocument/2006/relationships/hyperlink" Target="https://api.foursquare.com/v2/venues/explore?&amp;client_id=%7B%7D&amp;client_secret=%7B%7D&amp;v=%7B%7D&amp;ll=%7B%7D,%7B%7D&amp;radius=%7B%7D&amp;limit=%7B%7D'.format(" TargetMode="External"/><Relationship Id="rId6" Type="http://schemas.openxmlformats.org/officeDocument/2006/relationships/hyperlink" Target="https://api.foursquare.com/v2/venues/explore?&amp;client_id=%7B%7D&amp;client_secret=%7B%7D&amp;v=%7B%7D&amp;ll=%7B%7D,%7B%7D&amp;radius=%7B%7D&amp;limit=%7B%7D'.format(" TargetMode="External"/><Relationship Id="rId7" Type="http://schemas.openxmlformats.org/officeDocument/2006/relationships/hyperlink" Target="https://api.foursquare.com/v2/venues/explore?&amp;client_id=%7B%7D&amp;client_secret=%7B%7D&amp;v=%7B%7D&amp;ll=%7B%7D,%7B%7D&amp;radius=%7B%7D&amp;limit=%7B%7D'.format(" TargetMode="External"/><Relationship Id="rId8" Type="http://schemas.openxmlformats.org/officeDocument/2006/relationships/hyperlink" Target="https://api.foursquare.com/v2/venues/explore?&amp;client_id=%7B%7D&amp;client_secret=%7B%7D&amp;v=%7B%7D&amp;ll=%7B%7D,%7B%7D&amp;radius=%7B%7D&amp;limit=%7B%7D'.forma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a:t>
            </a:r>
            <a:r>
              <a:rPr lang="en"/>
              <a:t> between City of Toronto and New York City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c24fd67ff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c24fd67ff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685800" rtl="0" algn="just">
              <a:lnSpc>
                <a:spcPct val="115000"/>
              </a:lnSpc>
              <a:spcBef>
                <a:spcPts val="0"/>
              </a:spcBef>
              <a:spcAft>
                <a:spcPts val="0"/>
              </a:spcAft>
              <a:buNone/>
            </a:pPr>
            <a:r>
              <a:rPr lang="en"/>
              <a:t>Our analysis shows that there is a huge difference between the cities in terms of Population Demographics , when compared to New York City , Toronto seem to be very less populated than NYC, though the gender ratio seems to be of almost the same ratio(b/w Male vs Female).</a:t>
            </a:r>
            <a:endParaRPr/>
          </a:p>
          <a:p>
            <a:pPr indent="0" lvl="0" marL="685800" rtl="0" algn="just">
              <a:lnSpc>
                <a:spcPct val="115000"/>
              </a:lnSpc>
              <a:spcBef>
                <a:spcPts val="0"/>
              </a:spcBef>
              <a:spcAft>
                <a:spcPts val="0"/>
              </a:spcAft>
              <a:buNone/>
            </a:pPr>
            <a:r>
              <a:t/>
            </a:r>
            <a:endParaRPr/>
          </a:p>
          <a:p>
            <a:pPr indent="228600" lvl="0" marL="685800" rtl="0" algn="just">
              <a:lnSpc>
                <a:spcPct val="115000"/>
              </a:lnSpc>
              <a:spcBef>
                <a:spcPts val="0"/>
              </a:spcBef>
              <a:spcAft>
                <a:spcPts val="0"/>
              </a:spcAft>
              <a:buNone/>
            </a:pPr>
            <a:r>
              <a:rPr lang="en"/>
              <a:t>When we look at the population history of both the Cities It trended similarly, upwards in the trend chart presented above. Although we see a huge gap in between population density that both the cities possess.</a:t>
            </a:r>
            <a:endParaRPr/>
          </a:p>
          <a:p>
            <a:pPr indent="0" lvl="0" marL="685800" rtl="0" algn="just">
              <a:lnSpc>
                <a:spcPct val="115000"/>
              </a:lnSpc>
              <a:spcBef>
                <a:spcPts val="0"/>
              </a:spcBef>
              <a:spcAft>
                <a:spcPts val="0"/>
              </a:spcAft>
              <a:buNone/>
            </a:pPr>
            <a:r>
              <a:t/>
            </a:r>
            <a:endParaRPr/>
          </a:p>
          <a:p>
            <a:pPr indent="0" lvl="0" marL="685800" rtl="0" algn="just">
              <a:lnSpc>
                <a:spcPct val="115000"/>
              </a:lnSpc>
              <a:spcBef>
                <a:spcPts val="0"/>
              </a:spcBef>
              <a:spcAft>
                <a:spcPts val="0"/>
              </a:spcAft>
              <a:buNone/>
            </a:pPr>
            <a:r>
              <a:rPr lang="en"/>
              <a:t>Ethnicity by country of origin of the people in both the Cities share a variety of ethnic groups like the NYC mostly consists of the Dominican Republic, China, India, Jamaica, Ecuador, Korea, Guyana etc., Where as the Toronto's Ethnic groups consists of people from English, Canada, China, Germany, Italy, French etc..</a:t>
            </a:r>
            <a:endParaRPr/>
          </a:p>
          <a:p>
            <a:pPr indent="0" lvl="0" marL="685800" rtl="0" algn="just">
              <a:lnSpc>
                <a:spcPct val="115000"/>
              </a:lnSpc>
              <a:spcBef>
                <a:spcPts val="0"/>
              </a:spcBef>
              <a:spcAft>
                <a:spcPts val="0"/>
              </a:spcAft>
              <a:buNone/>
            </a:pPr>
            <a:r>
              <a:t/>
            </a:r>
            <a:endParaRPr/>
          </a:p>
          <a:p>
            <a:pPr indent="0" lvl="0" marL="685800" rtl="0" algn="just">
              <a:lnSpc>
                <a:spcPct val="115000"/>
              </a:lnSpc>
              <a:spcBef>
                <a:spcPts val="0"/>
              </a:spcBef>
              <a:spcAft>
                <a:spcPts val="0"/>
              </a:spcAft>
              <a:buNone/>
            </a:pPr>
            <a:r>
              <a:rPr lang="en"/>
              <a:t>Upon looking at the location data from FourSquare we found that there were only fraction of venues in Toronto (~7) than compared to NYC (&gt;100) , which obviously states that NYC is a very renowned City in terms of population &amp; cultural diversity , ethnicity, Business.</a:t>
            </a:r>
            <a:endParaRPr/>
          </a:p>
          <a:p>
            <a:pPr indent="0" lvl="0" marL="685800" rtl="0" algn="just">
              <a:lnSpc>
                <a:spcPct val="115000"/>
              </a:lnSpc>
              <a:spcBef>
                <a:spcPts val="0"/>
              </a:spcBef>
              <a:spcAft>
                <a:spcPts val="0"/>
              </a:spcAft>
              <a:buNone/>
            </a:pPr>
            <a:r>
              <a:t/>
            </a:r>
            <a:endParaRPr/>
          </a:p>
          <a:p>
            <a:pPr indent="0" lvl="0" marL="685800" rtl="0" algn="just">
              <a:lnSpc>
                <a:spcPct val="115000"/>
              </a:lnSpc>
              <a:spcBef>
                <a:spcPts val="0"/>
              </a:spcBef>
              <a:spcAft>
                <a:spcPts val="0"/>
              </a:spcAft>
              <a:buNone/>
            </a:pPr>
            <a:r>
              <a:rPr lang="en"/>
              <a:t>By the above factors we can also state that New York City has far more opportunities than Toronto in terms of Business/Shifting to another City, if you were looking to shift to a new City for Employment opportunities. We see that it’s a pretty good option to shift to the NYC as the analysis suggests they got more opportunities than in Toronto,  In a manner , the above data can suggest a person/individual to decide the top categories based on population demographics .</a:t>
            </a:r>
            <a:endParaRPr/>
          </a:p>
          <a:p>
            <a:pPr indent="0" lvl="0" marL="685800" rtl="0" algn="just">
              <a:lnSpc>
                <a:spcPct val="115000"/>
              </a:lnSpc>
              <a:spcBef>
                <a:spcPts val="0"/>
              </a:spcBef>
              <a:spcAft>
                <a:spcPts val="0"/>
              </a:spcAft>
              <a:buNone/>
            </a:pPr>
            <a:r>
              <a:t/>
            </a:r>
            <a:endParaRPr/>
          </a:p>
          <a:p>
            <a:pPr indent="0" lvl="0" marL="685800" rtl="0" algn="just">
              <a:lnSpc>
                <a:spcPct val="115000"/>
              </a:lnSpc>
              <a:spcBef>
                <a:spcPts val="0"/>
              </a:spcBef>
              <a:spcAft>
                <a:spcPts val="0"/>
              </a:spcAft>
              <a:buNone/>
            </a:pPr>
            <a:r>
              <a:rPr lang="en"/>
              <a:t>Now the decision is left with the Individual who compare the data available for both of these cities and decide whether to shift to a New City or venture in suitable one in these cities.</a:t>
            </a:r>
            <a:endParaRPr/>
          </a:p>
          <a:p>
            <a:pPr indent="457200" lvl="0" marL="685800" rtl="0" algn="just">
              <a:lnSpc>
                <a:spcPct val="115000"/>
              </a:lnSpc>
              <a:spcBef>
                <a:spcPts val="0"/>
              </a:spcBef>
              <a:spcAft>
                <a:spcPts val="0"/>
              </a:spcAft>
              <a:buNone/>
            </a:pPr>
            <a:r>
              <a:rPr lang="en"/>
              <a:t>Purpose of this project was to compare two cities and find the differences and mostly seeking to find a variety of differences in terms of population density , ethnicity, Business availability. Final decision has to be made by individuals/stakeholders  based on specific characteristics of neighborhoods and locations in the city, taking into consideration additional factors like attractiveness of each location, Educational quotient, real estate availability, prices, social and economic dynamics of every neighborhood etc.</a:t>
            </a:r>
            <a:endParaRPr/>
          </a:p>
          <a:p>
            <a:pPr indent="457200" lvl="0" marL="0" rtl="0" algn="just">
              <a:lnSpc>
                <a:spcPct val="115000"/>
              </a:lnSpc>
              <a:spcBef>
                <a:spcPts val="2000"/>
              </a:spcBef>
              <a:spcAft>
                <a:spcPts val="0"/>
              </a:spcAft>
              <a:buNone/>
            </a:pPr>
            <a:r>
              <a:rPr i="1" lang="en" sz="1800"/>
              <a:t>Future Scope:</a:t>
            </a:r>
            <a:endParaRPr/>
          </a:p>
          <a:p>
            <a:pPr indent="457200" lvl="0" marL="685800" rtl="0" algn="just">
              <a:lnSpc>
                <a:spcPct val="115000"/>
              </a:lnSpc>
              <a:spcBef>
                <a:spcPts val="600"/>
              </a:spcBef>
              <a:spcAft>
                <a:spcPts val="0"/>
              </a:spcAft>
              <a:buNone/>
            </a:pPr>
            <a:r>
              <a:rPr lang="en"/>
              <a:t>Think the analysis presented above shows only a short fraction of the many varieties of data that an individual/Business can gather and put it to a greater realistic purpose, like the idea that we can put together a variety of data say Crime Data, Employment rate in those cities, Status of the people living in the cities, Amenities available, Real estate availability..etc., there will be a million possible things we can put together and put a real case for use of such data in a very constructive way useful for future generations of possible improvements, challenges future predictions on employment, Crime patterns, looking at possible improvements in livelihood of the people living those cities based on the actual/real time data &amp; many more.</a:t>
            </a:r>
            <a:endParaRPr/>
          </a:p>
          <a:p>
            <a:pPr indent="457200" lvl="0" marL="685800" rtl="0" algn="just">
              <a:lnSpc>
                <a:spcPct val="115000"/>
              </a:lnSpc>
              <a:spcBef>
                <a:spcPts val="0"/>
              </a:spcBef>
              <a:spcAft>
                <a:spcPts val="0"/>
              </a:spcAft>
              <a:buNone/>
            </a:pPr>
            <a:r>
              <a:rPr i="1" lang="en"/>
              <a:t>I leave it to your imagination as the possibilities are vast...</a:t>
            </a:r>
            <a:endParaRPr i="1"/>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c24fd67ff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c24fd67ff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c24fd67f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c24fd67f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1800"/>
              </a:spcBef>
              <a:spcAft>
                <a:spcPts val="0"/>
              </a:spcAft>
              <a:buNone/>
            </a:pPr>
            <a:r>
              <a:rPr lang="en" sz="1600"/>
              <a:t>Background</a:t>
            </a:r>
            <a:endParaRPr sz="1600"/>
          </a:p>
          <a:p>
            <a:pPr indent="457200" lvl="0" marL="914400" rtl="0" algn="just">
              <a:lnSpc>
                <a:spcPct val="115000"/>
              </a:lnSpc>
              <a:spcBef>
                <a:spcPts val="600"/>
              </a:spcBef>
              <a:spcAft>
                <a:spcPts val="0"/>
              </a:spcAft>
              <a:buNone/>
            </a:pPr>
            <a:r>
              <a:rPr lang="en"/>
              <a:t>From an Ancient show that it is characterized by population density, symbolic function, and urban planning, have existed for thousands of years. In Modern day(Today) Cities generally have extensive systems for housing, transportation, sanitation, utilities, land use, and communication. Their density facilitates interaction between people, government organizations and businesses, sometimes benefiting different parties in the process.</a:t>
            </a:r>
            <a:endParaRPr/>
          </a:p>
          <a:p>
            <a:pPr indent="0" lvl="0" marL="914400" rtl="0" algn="just">
              <a:lnSpc>
                <a:spcPct val="115000"/>
              </a:lnSpc>
              <a:spcBef>
                <a:spcPts val="0"/>
              </a:spcBef>
              <a:spcAft>
                <a:spcPts val="0"/>
              </a:spcAft>
              <a:buNone/>
            </a:pPr>
            <a:r>
              <a:t/>
            </a:r>
            <a:endParaRPr/>
          </a:p>
          <a:p>
            <a:pPr indent="0" lvl="0" marL="914400" rtl="0" algn="just">
              <a:lnSpc>
                <a:spcPct val="115000"/>
              </a:lnSpc>
              <a:spcBef>
                <a:spcPts val="0"/>
              </a:spcBef>
              <a:spcAft>
                <a:spcPts val="0"/>
              </a:spcAft>
              <a:buNone/>
            </a:pPr>
            <a:r>
              <a:rPr lang="en"/>
              <a:t>A city is distinguished from other human settlements by its relatively great size, but also by its functions and its special symbolic status, which may be conferred by a central authority. The term can also refer either to the physical streets and buildings of the city or to the collection of people who dwell there, and can be used in a general sense to mean urban rather than rural territory.</a:t>
            </a:r>
            <a:endParaRPr/>
          </a:p>
          <a:p>
            <a:pPr indent="0" lvl="0" marL="914400" rtl="0" algn="just">
              <a:lnSpc>
                <a:spcPct val="115000"/>
              </a:lnSpc>
              <a:spcBef>
                <a:spcPts val="0"/>
              </a:spcBef>
              <a:spcAft>
                <a:spcPts val="0"/>
              </a:spcAft>
              <a:buNone/>
            </a:pPr>
            <a:r>
              <a:t/>
            </a:r>
            <a:endParaRPr/>
          </a:p>
          <a:p>
            <a:pPr indent="0" lvl="0" marL="914400" rtl="0" algn="just">
              <a:lnSpc>
                <a:spcPct val="115000"/>
              </a:lnSpc>
              <a:spcBef>
                <a:spcPts val="0"/>
              </a:spcBef>
              <a:spcAft>
                <a:spcPts val="0"/>
              </a:spcAft>
              <a:buNone/>
            </a:pPr>
            <a:r>
              <a:rPr lang="en"/>
              <a:t>And mostly Cities have become a main target areas for Business Employment and many other sources of livelihood for individuals migrating from different parts of the world.</a:t>
            </a:r>
            <a:endParaRPr/>
          </a:p>
          <a:p>
            <a:pPr indent="0" lvl="0" marL="914400" rtl="0" algn="just">
              <a:lnSpc>
                <a:spcPct val="115000"/>
              </a:lnSpc>
              <a:spcBef>
                <a:spcPts val="0"/>
              </a:spcBef>
              <a:spcAft>
                <a:spcPts val="0"/>
              </a:spcAft>
              <a:buNone/>
            </a:pPr>
            <a:r>
              <a:t/>
            </a:r>
            <a:endParaRPr/>
          </a:p>
          <a:p>
            <a:pPr indent="0" lvl="0" marL="914400" rtl="0" algn="just">
              <a:lnSpc>
                <a:spcPct val="115000"/>
              </a:lnSpc>
              <a:spcBef>
                <a:spcPts val="0"/>
              </a:spcBef>
              <a:spcAft>
                <a:spcPts val="0"/>
              </a:spcAft>
              <a:buNone/>
            </a:pPr>
            <a:r>
              <a:t/>
            </a:r>
            <a:endParaRPr/>
          </a:p>
          <a:p>
            <a:pPr indent="0" lvl="0" marL="457200" rtl="0" algn="just">
              <a:lnSpc>
                <a:spcPct val="115000"/>
              </a:lnSpc>
              <a:spcBef>
                <a:spcPts val="1800"/>
              </a:spcBef>
              <a:spcAft>
                <a:spcPts val="0"/>
              </a:spcAft>
              <a:buNone/>
            </a:pPr>
            <a:r>
              <a:rPr lang="en" sz="1600"/>
              <a:t>Business Problem</a:t>
            </a:r>
            <a:endParaRPr sz="1600"/>
          </a:p>
          <a:p>
            <a:pPr indent="0" lvl="0" marL="914400" rtl="0" algn="just">
              <a:lnSpc>
                <a:spcPct val="115000"/>
              </a:lnSpc>
              <a:spcBef>
                <a:spcPts val="600"/>
              </a:spcBef>
              <a:spcAft>
                <a:spcPts val="0"/>
              </a:spcAft>
              <a:buNone/>
            </a:pPr>
            <a:r>
              <a:rPr lang="en"/>
              <a:t>As we see many people migrate to different cities in the world for better livelihood, life, employment, entertainment etc. </a:t>
            </a:r>
            <a:endParaRPr/>
          </a:p>
          <a:p>
            <a:pPr indent="0" lvl="0" marL="914400" rtl="0" algn="just">
              <a:lnSpc>
                <a:spcPct val="115000"/>
              </a:lnSpc>
              <a:spcBef>
                <a:spcPts val="0"/>
              </a:spcBef>
              <a:spcAft>
                <a:spcPts val="0"/>
              </a:spcAft>
              <a:buNone/>
            </a:pPr>
            <a:r>
              <a:t/>
            </a:r>
            <a:endParaRPr/>
          </a:p>
          <a:p>
            <a:pPr indent="0" lvl="0" marL="914400" rtl="0" algn="just">
              <a:lnSpc>
                <a:spcPct val="115000"/>
              </a:lnSpc>
              <a:spcBef>
                <a:spcPts val="0"/>
              </a:spcBef>
              <a:spcAft>
                <a:spcPts val="0"/>
              </a:spcAft>
              <a:buNone/>
            </a:pPr>
            <a:r>
              <a:rPr lang="en"/>
              <a:t>Our take in this project is to be able to compare two different cities based on population , ethnicity and similarity of neighborhoods based on the FourSquare Venues Data.</a:t>
            </a:r>
            <a:endParaRPr/>
          </a:p>
          <a:p>
            <a:pPr indent="0" lvl="0" marL="914400" rtl="0" algn="just">
              <a:lnSpc>
                <a:spcPct val="115000"/>
              </a:lnSpc>
              <a:spcBef>
                <a:spcPts val="0"/>
              </a:spcBef>
              <a:spcAft>
                <a:spcPts val="0"/>
              </a:spcAft>
              <a:buNone/>
            </a:pPr>
            <a:r>
              <a:t/>
            </a:r>
            <a:endParaRPr/>
          </a:p>
          <a:p>
            <a:pPr indent="0" lvl="0" marL="914400" rtl="0" algn="just">
              <a:lnSpc>
                <a:spcPct val="115000"/>
              </a:lnSpc>
              <a:spcBef>
                <a:spcPts val="0"/>
              </a:spcBef>
              <a:spcAft>
                <a:spcPts val="0"/>
              </a:spcAft>
              <a:buNone/>
            </a:pPr>
            <a:r>
              <a:rPr lang="en"/>
              <a:t>Upon successfully analyzing the data, one should be able to see the similarity or dissimilarity between New York City and the City of Toronto from the perspective of Population diversity, Ethnicity and neighborhood venue data.</a:t>
            </a:r>
            <a:endParaRPr/>
          </a:p>
          <a:p>
            <a:pPr indent="0" lvl="0" marL="914400" rtl="0" algn="just">
              <a:lnSpc>
                <a:spcPct val="115000"/>
              </a:lnSpc>
              <a:spcBef>
                <a:spcPts val="0"/>
              </a:spcBef>
              <a:spcAft>
                <a:spcPts val="0"/>
              </a:spcAft>
              <a:buNone/>
            </a:pPr>
            <a:r>
              <a:t/>
            </a:r>
            <a:endParaRPr/>
          </a:p>
          <a:p>
            <a:pPr indent="457200" lvl="0" marL="0" rtl="0" algn="just">
              <a:lnSpc>
                <a:spcPct val="115000"/>
              </a:lnSpc>
              <a:spcBef>
                <a:spcPts val="1800"/>
              </a:spcBef>
              <a:spcAft>
                <a:spcPts val="0"/>
              </a:spcAft>
              <a:buNone/>
            </a:pPr>
            <a:r>
              <a:rPr lang="en" sz="1600"/>
              <a:t>    Target Audience:</a:t>
            </a:r>
            <a:endParaRPr sz="1600"/>
          </a:p>
          <a:p>
            <a:pPr indent="0" lvl="0" marL="914400" rtl="0" algn="just">
              <a:lnSpc>
                <a:spcPct val="115000"/>
              </a:lnSpc>
              <a:spcBef>
                <a:spcPts val="600"/>
              </a:spcBef>
              <a:spcAft>
                <a:spcPts val="0"/>
              </a:spcAft>
              <a:buNone/>
            </a:pPr>
            <a:r>
              <a:rPr lang="en"/>
              <a:t>Target Audience would be any person or business who would be interested in comparing the Cities New York and Toronto based on their Population Diversity, Ethnicity and Neighborhood Data using FourSquare API.</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c24fd67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c24fd67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1800"/>
              </a:spcBef>
              <a:spcAft>
                <a:spcPts val="0"/>
              </a:spcAft>
              <a:buNone/>
            </a:pPr>
            <a:r>
              <a:rPr lang="en" sz="1600"/>
              <a:t>Sources of Data:</a:t>
            </a:r>
            <a:endParaRPr sz="1600"/>
          </a:p>
          <a:p>
            <a:pPr indent="171450" lvl="0" marL="514350" rtl="0" algn="just">
              <a:lnSpc>
                <a:spcPct val="115000"/>
              </a:lnSpc>
              <a:spcBef>
                <a:spcPts val="600"/>
              </a:spcBef>
              <a:spcAft>
                <a:spcPts val="0"/>
              </a:spcAft>
              <a:buNone/>
            </a:pPr>
            <a:r>
              <a:t/>
            </a:r>
            <a:endParaRPr/>
          </a:p>
          <a:p>
            <a:pPr indent="171450" lvl="0" marL="514350" rtl="0" algn="just">
              <a:lnSpc>
                <a:spcPct val="115000"/>
              </a:lnSpc>
              <a:spcBef>
                <a:spcPts val="0"/>
              </a:spcBef>
              <a:spcAft>
                <a:spcPts val="0"/>
              </a:spcAft>
              <a:buNone/>
            </a:pPr>
            <a:r>
              <a:rPr lang="en"/>
              <a:t>	Population Demographic Data for the Cities were taken from below Sources</a:t>
            </a:r>
            <a:endParaRPr/>
          </a:p>
          <a:p>
            <a:pPr indent="171450" lvl="0" marL="514350" rtl="0" algn="just">
              <a:lnSpc>
                <a:spcPct val="115000"/>
              </a:lnSpc>
              <a:spcBef>
                <a:spcPts val="0"/>
              </a:spcBef>
              <a:spcAft>
                <a:spcPts val="0"/>
              </a:spcAft>
              <a:buNone/>
            </a:pPr>
            <a:r>
              <a:t/>
            </a:r>
            <a:endParaRPr/>
          </a:p>
          <a:p>
            <a:pPr indent="171450" lvl="0" marL="514350" rtl="0" algn="just">
              <a:lnSpc>
                <a:spcPct val="115000"/>
              </a:lnSpc>
              <a:spcBef>
                <a:spcPts val="0"/>
              </a:spcBef>
              <a:spcAft>
                <a:spcPts val="0"/>
              </a:spcAft>
              <a:buNone/>
            </a:pPr>
            <a:r>
              <a:rPr lang="en"/>
              <a:t>      City of Toronto Population Demographics and Ethnicity data:</a:t>
            </a:r>
            <a:endParaRPr/>
          </a:p>
          <a:p>
            <a:pPr indent="457200" lvl="0" marL="1371600" rtl="0" algn="just">
              <a:lnSpc>
                <a:spcPct val="115000"/>
              </a:lnSpc>
              <a:spcBef>
                <a:spcPts val="0"/>
              </a:spcBef>
              <a:spcAft>
                <a:spcPts val="0"/>
              </a:spcAft>
              <a:buNone/>
            </a:pPr>
            <a:r>
              <a:rPr lang="en" u="sng">
                <a:solidFill>
                  <a:srgbClr val="1155CC"/>
                </a:solidFill>
                <a:hlinkClick r:id="rId2"/>
              </a:rPr>
              <a:t>https://en.wikipedia.org/wiki/Demographics_of_Toronto</a:t>
            </a:r>
            <a:endParaRPr/>
          </a:p>
          <a:p>
            <a:pPr indent="171450" lvl="0" marL="514350" rtl="0" algn="just">
              <a:lnSpc>
                <a:spcPct val="115000"/>
              </a:lnSpc>
              <a:spcBef>
                <a:spcPts val="0"/>
              </a:spcBef>
              <a:spcAft>
                <a:spcPts val="0"/>
              </a:spcAft>
              <a:buNone/>
            </a:pPr>
            <a:r>
              <a:t/>
            </a:r>
            <a:endParaRPr/>
          </a:p>
          <a:p>
            <a:pPr indent="0" lvl="0" marL="914400" rtl="0" algn="just">
              <a:lnSpc>
                <a:spcPct val="115000"/>
              </a:lnSpc>
              <a:spcBef>
                <a:spcPts val="0"/>
              </a:spcBef>
              <a:spcAft>
                <a:spcPts val="0"/>
              </a:spcAft>
              <a:buNone/>
            </a:pPr>
            <a:r>
              <a:rPr lang="en"/>
              <a:t>New York City  Population Demographic Data : </a:t>
            </a:r>
            <a:endParaRPr/>
          </a:p>
          <a:p>
            <a:pPr indent="457200" lvl="0" marL="1371600" rtl="0" algn="just">
              <a:lnSpc>
                <a:spcPct val="115000"/>
              </a:lnSpc>
              <a:spcBef>
                <a:spcPts val="0"/>
              </a:spcBef>
              <a:spcAft>
                <a:spcPts val="0"/>
              </a:spcAft>
              <a:buNone/>
            </a:pPr>
            <a:r>
              <a:rPr lang="en" u="sng">
                <a:solidFill>
                  <a:srgbClr val="1155CC"/>
                </a:solidFill>
                <a:hlinkClick r:id="rId3"/>
              </a:rPr>
              <a:t>https://en.wikipedia.org/wiki/Demographics_of_New_York_City</a:t>
            </a:r>
            <a:endParaRPr/>
          </a:p>
          <a:p>
            <a:pPr indent="171450" lvl="0" marL="514350" rtl="0" algn="just">
              <a:lnSpc>
                <a:spcPct val="115000"/>
              </a:lnSpc>
              <a:spcBef>
                <a:spcPts val="0"/>
              </a:spcBef>
              <a:spcAft>
                <a:spcPts val="0"/>
              </a:spcAft>
              <a:buNone/>
            </a:pPr>
            <a:r>
              <a:rPr lang="en"/>
              <a:t>    	</a:t>
            </a:r>
            <a:endParaRPr/>
          </a:p>
          <a:p>
            <a:pPr indent="457200" lvl="0" marL="457200" rtl="0" algn="just">
              <a:lnSpc>
                <a:spcPct val="115000"/>
              </a:lnSpc>
              <a:spcBef>
                <a:spcPts val="0"/>
              </a:spcBef>
              <a:spcAft>
                <a:spcPts val="0"/>
              </a:spcAft>
              <a:buNone/>
            </a:pPr>
            <a:r>
              <a:rPr lang="en"/>
              <a:t>Population by Gender data : </a:t>
            </a:r>
            <a:r>
              <a:rPr lang="en" u="sng">
                <a:solidFill>
                  <a:srgbClr val="1155CC"/>
                </a:solidFill>
                <a:hlinkClick r:id="rId4"/>
              </a:rPr>
              <a:t>https://newyork.areaconnect.com/statistics.htm</a:t>
            </a:r>
            <a:endParaRPr/>
          </a:p>
          <a:p>
            <a:pPr indent="171450" lvl="0" marL="514350" rtl="0" algn="just">
              <a:lnSpc>
                <a:spcPct val="115000"/>
              </a:lnSpc>
              <a:spcBef>
                <a:spcPts val="0"/>
              </a:spcBef>
              <a:spcAft>
                <a:spcPts val="0"/>
              </a:spcAft>
              <a:buNone/>
            </a:pPr>
            <a:r>
              <a:rPr lang="en"/>
              <a:t>    </a:t>
            </a:r>
            <a:endParaRPr/>
          </a:p>
          <a:p>
            <a:pPr indent="457200" lvl="0" marL="457200" rtl="0" algn="just">
              <a:lnSpc>
                <a:spcPct val="115000"/>
              </a:lnSpc>
              <a:spcBef>
                <a:spcPts val="0"/>
              </a:spcBef>
              <a:spcAft>
                <a:spcPts val="0"/>
              </a:spcAft>
              <a:buNone/>
            </a:pPr>
            <a:r>
              <a:rPr b="1" lang="en"/>
              <a:t>Location Data:</a:t>
            </a:r>
            <a:endParaRPr b="1"/>
          </a:p>
          <a:p>
            <a:pPr indent="171450" lvl="0" marL="514350" rtl="0" algn="just">
              <a:lnSpc>
                <a:spcPct val="115000"/>
              </a:lnSpc>
              <a:spcBef>
                <a:spcPts val="0"/>
              </a:spcBef>
              <a:spcAft>
                <a:spcPts val="0"/>
              </a:spcAft>
              <a:buNone/>
            </a:pPr>
            <a:r>
              <a:t/>
            </a:r>
            <a:endParaRPr/>
          </a:p>
          <a:p>
            <a:pPr indent="457200" lvl="0" marL="0" rtl="0" algn="just">
              <a:lnSpc>
                <a:spcPct val="115000"/>
              </a:lnSpc>
              <a:spcBef>
                <a:spcPts val="0"/>
              </a:spcBef>
              <a:spcAft>
                <a:spcPts val="0"/>
              </a:spcAft>
              <a:buNone/>
            </a:pPr>
            <a:r>
              <a:rPr lang="en"/>
              <a:t>   		FourSquareAPI :</a:t>
            </a:r>
            <a:endParaRPr/>
          </a:p>
          <a:p>
            <a:pPr indent="457200" lvl="0" marL="1828800" rtl="0" algn="just">
              <a:lnSpc>
                <a:spcPct val="115000"/>
              </a:lnSpc>
              <a:spcBef>
                <a:spcPts val="0"/>
              </a:spcBef>
              <a:spcAft>
                <a:spcPts val="0"/>
              </a:spcAft>
              <a:buNone/>
            </a:pPr>
            <a:r>
              <a:rPr lang="en"/>
              <a:t> </a:t>
            </a:r>
            <a:r>
              <a:rPr lang="en" u="sng">
                <a:solidFill>
                  <a:srgbClr val="1155CC"/>
                </a:solidFill>
                <a:hlinkClick r:id="rId5"/>
              </a:rPr>
              <a:t>https://api.foursquare.com/v2/venues/explore?&amp;client_id={}&amp;client_secret={}&amp;v={}&amp;ll={},{}&amp;radius={}&amp;limit={}'.format(</a:t>
            </a:r>
            <a:endParaRPr/>
          </a:p>
          <a:p>
            <a:pPr indent="171450" lvl="0" marL="514350" rtl="0" algn="just">
              <a:lnSpc>
                <a:spcPct val="115000"/>
              </a:lnSpc>
              <a:spcBef>
                <a:spcPts val="0"/>
              </a:spcBef>
              <a:spcAft>
                <a:spcPts val="0"/>
              </a:spcAft>
              <a:buNone/>
            </a:pPr>
            <a:r>
              <a:rPr lang="en" u="sng">
                <a:solidFill>
                  <a:srgbClr val="1155CC"/>
                </a:solidFill>
                <a:hlinkClick r:id="rId6"/>
              </a:rPr>
              <a:t>            								CLIENT_ID, </a:t>
            </a:r>
            <a:endParaRPr/>
          </a:p>
          <a:p>
            <a:pPr indent="171450" lvl="0" marL="514350" rtl="0" algn="just">
              <a:lnSpc>
                <a:spcPct val="115000"/>
              </a:lnSpc>
              <a:spcBef>
                <a:spcPts val="0"/>
              </a:spcBef>
              <a:spcAft>
                <a:spcPts val="0"/>
              </a:spcAft>
              <a:buNone/>
            </a:pPr>
            <a:r>
              <a:rPr lang="en" u="sng">
                <a:solidFill>
                  <a:srgbClr val="1155CC"/>
                </a:solidFill>
                <a:hlinkClick r:id="rId7"/>
              </a:rPr>
              <a:t>            								CLIENT_SECRET, </a:t>
            </a:r>
            <a:endParaRPr/>
          </a:p>
          <a:p>
            <a:pPr indent="457200" lvl="0" marL="4114800" rtl="0" algn="just">
              <a:lnSpc>
                <a:spcPct val="115000"/>
              </a:lnSpc>
              <a:spcBef>
                <a:spcPts val="0"/>
              </a:spcBef>
              <a:spcAft>
                <a:spcPts val="0"/>
              </a:spcAft>
              <a:buNone/>
            </a:pPr>
            <a:r>
              <a:rPr lang="en" u="sng">
                <a:solidFill>
                  <a:srgbClr val="1155CC"/>
                </a:solidFill>
                <a:hlinkClick r:id="rId8"/>
              </a:rPr>
              <a:t>VERSION, </a:t>
            </a:r>
            <a:endParaRPr/>
          </a:p>
          <a:p>
            <a:pPr indent="457200" lvl="0" marL="4114800" rtl="0" algn="just">
              <a:lnSpc>
                <a:spcPct val="115000"/>
              </a:lnSpc>
              <a:spcBef>
                <a:spcPts val="0"/>
              </a:spcBef>
              <a:spcAft>
                <a:spcPts val="0"/>
              </a:spcAft>
              <a:buNone/>
            </a:pPr>
            <a:r>
              <a:rPr lang="en" u="sng">
                <a:solidFill>
                  <a:srgbClr val="1155CC"/>
                </a:solidFill>
                <a:hlinkClick r:id="rId9"/>
              </a:rPr>
              <a:t>LATITUDE, </a:t>
            </a:r>
            <a:endParaRPr/>
          </a:p>
          <a:p>
            <a:pPr indent="457200" lvl="0" marL="4114800" rtl="0" algn="just">
              <a:lnSpc>
                <a:spcPct val="115000"/>
              </a:lnSpc>
              <a:spcBef>
                <a:spcPts val="0"/>
              </a:spcBef>
              <a:spcAft>
                <a:spcPts val="0"/>
              </a:spcAft>
              <a:buNone/>
            </a:pPr>
            <a:r>
              <a:rPr lang="en" u="sng">
                <a:solidFill>
                  <a:srgbClr val="1155CC"/>
                </a:solidFill>
                <a:hlinkClick r:id="rId10"/>
              </a:rPr>
              <a:t>LONGITUDE, </a:t>
            </a:r>
            <a:endParaRPr/>
          </a:p>
          <a:p>
            <a:pPr indent="457200" lvl="0" marL="4114800" rtl="0" algn="just">
              <a:lnSpc>
                <a:spcPct val="115000"/>
              </a:lnSpc>
              <a:spcBef>
                <a:spcPts val="0"/>
              </a:spcBef>
              <a:spcAft>
                <a:spcPts val="0"/>
              </a:spcAft>
              <a:buNone/>
            </a:pPr>
            <a:r>
              <a:rPr lang="en" u="sng">
                <a:solidFill>
                  <a:srgbClr val="1155CC"/>
                </a:solidFill>
                <a:hlinkClick r:id="rId11"/>
              </a:rPr>
              <a:t>radius, </a:t>
            </a:r>
            <a:endParaRPr/>
          </a:p>
          <a:p>
            <a:pPr indent="457200" lvl="0" marL="4114800" rtl="0" algn="just">
              <a:lnSpc>
                <a:spcPct val="115000"/>
              </a:lnSpc>
              <a:spcBef>
                <a:spcPts val="0"/>
              </a:spcBef>
              <a:spcAft>
                <a:spcPts val="0"/>
              </a:spcAft>
              <a:buNone/>
            </a:pPr>
            <a:r>
              <a:rPr lang="en" u="sng">
                <a:solidFill>
                  <a:srgbClr val="1155CC"/>
                </a:solidFill>
                <a:hlinkClick r:id="rId12"/>
              </a:rPr>
              <a:t>LIMIT)</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c24fd67f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c24fd67f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c24fd67f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c24fd67f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c24fd67f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c24fd67f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c24fd67f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c24fd67f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685800" rtl="0" algn="just">
              <a:lnSpc>
                <a:spcPct val="115000"/>
              </a:lnSpc>
              <a:spcBef>
                <a:spcPts val="0"/>
              </a:spcBef>
              <a:spcAft>
                <a:spcPts val="0"/>
              </a:spcAft>
              <a:buNone/>
            </a:pPr>
            <a:r>
              <a:rPr lang="en"/>
              <a:t>From the technical standpoint we see the Primary ethnic groups present in the City of Toronto are of the Origin Chinese,English,Canadian,Irish,Scottish,East Indian, Italian, Filipino,German,Polish etc.,</a:t>
            </a:r>
            <a:endParaRPr/>
          </a:p>
          <a:p>
            <a:pPr indent="228600" lvl="0" marL="685800" rtl="0" algn="just">
              <a:lnSpc>
                <a:spcPct val="115000"/>
              </a:lnSpc>
              <a:spcBef>
                <a:spcPts val="0"/>
              </a:spcBef>
              <a:spcAft>
                <a:spcPts val="0"/>
              </a:spcAft>
              <a:buNone/>
            </a:pPr>
            <a:r>
              <a:t/>
            </a:r>
            <a:endParaRPr/>
          </a:p>
          <a:p>
            <a:pPr indent="228600" lvl="0" marL="685800" rtl="0" algn="just">
              <a:lnSpc>
                <a:spcPct val="115000"/>
              </a:lnSpc>
              <a:spcBef>
                <a:spcPts val="0"/>
              </a:spcBef>
              <a:spcAft>
                <a:spcPts val="0"/>
              </a:spcAft>
              <a:buNone/>
            </a:pPr>
            <a:r>
              <a:rPr lang="en"/>
              <a:t>And also we can see the top ethnic groups present in the New York City were of the  origin mainly  from Countries like Dominican Republic, China,  Mexico,  Jamaica, India,Ecuador, Guyana, India,El Salvador, Trinidad &amp; Tobago, Korea, Haiti, Italy etc., as depicted in the figure above.</a:t>
            </a:r>
            <a:endParaRPr/>
          </a:p>
          <a:p>
            <a:pPr indent="228600" lvl="0" marL="685800" rtl="0" algn="just">
              <a:lnSpc>
                <a:spcPct val="115000"/>
              </a:lnSpc>
              <a:spcBef>
                <a:spcPts val="0"/>
              </a:spcBef>
              <a:spcAft>
                <a:spcPts val="0"/>
              </a:spcAft>
              <a:buNone/>
            </a:pPr>
            <a:r>
              <a:t/>
            </a:r>
            <a:endParaRPr/>
          </a:p>
          <a:p>
            <a:pPr indent="228600" lvl="0" marL="685800" rtl="0" algn="just">
              <a:lnSpc>
                <a:spcPct val="115000"/>
              </a:lnSpc>
              <a:spcBef>
                <a:spcPts val="0"/>
              </a:spcBef>
              <a:spcAft>
                <a:spcPts val="0"/>
              </a:spcAft>
              <a:buNone/>
            </a:pPr>
            <a:r>
              <a:rPr lang="en"/>
              <a:t>When we compare both cities, we see that a different set of Ethnic groups present in the Cities one comprising more from Europe end(like English, Scottish, Italy, Filipino, French etc.,) , where the other City(New York) mostly comprise individuals from China, Dominican Republic, Mexico, Jamaica, Ecuador, Guayana etc.,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c24fd67f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c24fd67f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685800" rtl="0" algn="just">
              <a:lnSpc>
                <a:spcPct val="115000"/>
              </a:lnSpc>
              <a:spcBef>
                <a:spcPts val="0"/>
              </a:spcBef>
              <a:spcAft>
                <a:spcPts val="0"/>
              </a:spcAft>
              <a:buNone/>
            </a:pPr>
            <a:r>
              <a:rPr lang="en"/>
              <a:t>We can see how densely populated the New York City really is and the number of neighborhoods present in it are ~306 , which in itself states that New York City is a very highly populated City with a lot of footprints of people from different countries situated in a number of neighborhoods placed across the City. When we have a look at the City of Toronto , geographically as we see on the map below Toronto seems to be a much smaller City than New York and definitely a far less populated with just ~103 neighborhoods (merely with a population of about </a:t>
            </a:r>
            <a:r>
              <a:rPr lang="en" sz="900">
                <a:highlight>
                  <a:srgbClr val="E1F5FE"/>
                </a:highlight>
              </a:rPr>
              <a:t>1906495</a:t>
            </a:r>
            <a:r>
              <a:rPr lang="en"/>
              <a:t> ), which is about 1/3rd of the total neighborhoods present in the New York CIty.</a:t>
            </a:r>
            <a:endParaRPr/>
          </a:p>
          <a:p>
            <a:pPr indent="228600" lvl="0" marL="685800" rtl="0" algn="just">
              <a:lnSpc>
                <a:spcPct val="115000"/>
              </a:lnSpc>
              <a:spcBef>
                <a:spcPts val="0"/>
              </a:spcBef>
              <a:spcAft>
                <a:spcPts val="0"/>
              </a:spcAft>
              <a:buNone/>
            </a:pPr>
            <a:r>
              <a:t/>
            </a:r>
            <a:endParaRPr/>
          </a:p>
          <a:p>
            <a:pPr indent="228600" lvl="0" marL="685800" rtl="0" algn="just">
              <a:lnSpc>
                <a:spcPct val="115000"/>
              </a:lnSpc>
              <a:spcBef>
                <a:spcPts val="0"/>
              </a:spcBef>
              <a:spcAft>
                <a:spcPts val="0"/>
              </a:spcAft>
              <a:buNone/>
            </a:pPr>
            <a:r>
              <a:rPr lang="en"/>
              <a:t>The above data is completely extracted from the data sources mentioned in the “Data Gathering and Cleansing” Section where we put together the data already available online about the Neighbourhood/Borough details with exact Location coordinates for mapping of the above Folium Maps for each City, individually depicting the neighborhoods present in them. </a:t>
            </a:r>
            <a:endParaRPr/>
          </a:p>
          <a:p>
            <a:pPr indent="228600" lvl="0" marL="685800" rtl="0" algn="just">
              <a:lnSpc>
                <a:spcPct val="115000"/>
              </a:lnSpc>
              <a:spcBef>
                <a:spcPts val="0"/>
              </a:spcBef>
              <a:spcAft>
                <a:spcPts val="0"/>
              </a:spcAft>
              <a:buNone/>
            </a:pPr>
            <a:r>
              <a:t/>
            </a:r>
            <a:endParaRPr/>
          </a:p>
          <a:p>
            <a:pPr indent="228600" lvl="0" marL="685800" rtl="0" algn="just">
              <a:lnSpc>
                <a:spcPct val="115000"/>
              </a:lnSpc>
              <a:spcBef>
                <a:spcPts val="0"/>
              </a:spcBef>
              <a:spcAft>
                <a:spcPts val="0"/>
              </a:spcAft>
              <a:buNone/>
            </a:pPr>
            <a:r>
              <a:rPr lang="en"/>
              <a:t>By Comparing the Folium Maps above for each of the cities listed, we can conclude that the area or the Geographical expansion of the Cities, New York City is more when compared to the City of Toronto.</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c24fd67f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c24fd67f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685800" rtl="0" algn="just">
              <a:lnSpc>
                <a:spcPct val="115000"/>
              </a:lnSpc>
              <a:spcBef>
                <a:spcPts val="0"/>
              </a:spcBef>
              <a:spcAft>
                <a:spcPts val="0"/>
              </a:spcAft>
              <a:buNone/>
            </a:pPr>
            <a:r>
              <a:rPr lang="en"/>
              <a:t>A</a:t>
            </a:r>
            <a:r>
              <a:rPr lang="en"/>
              <a:t> Word cloud form of the location data showcasing the Variety of Venues present in the New York CIty . Top 100 venue data received as part of the FourSquare API data extraction. We have limited the results to 100 as it has retrieved a lot of Venue data for New York City </a:t>
            </a:r>
            <a:endParaRPr/>
          </a:p>
          <a:p>
            <a:pPr indent="228600" lvl="0" marL="685800" rtl="0" algn="just">
              <a:lnSpc>
                <a:spcPct val="115000"/>
              </a:lnSpc>
              <a:spcBef>
                <a:spcPts val="0"/>
              </a:spcBef>
              <a:spcAft>
                <a:spcPts val="0"/>
              </a:spcAft>
              <a:buNone/>
            </a:pPr>
            <a:r>
              <a:rPr lang="en"/>
              <a:t>These pictures would be representation of the variety of venues present in the heart of the City of Toronto . The data we have received is just around 5 to 7 venues when we keep the radius as 500 meters from the Toronto Coordinates, so we have increased it to 1000 meters to present a better picture of the Venue data for Toronto alone(still the number venues we had as only ~26, which is , when compared to New York City is a fraction the total venues present in the NYC).</a:t>
            </a:r>
            <a:endParaRPr/>
          </a:p>
          <a:p>
            <a:pPr indent="228600" lvl="0" marL="685800" rtl="0" algn="just">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Demographics_of_Toronto" TargetMode="External"/><Relationship Id="rId4" Type="http://schemas.openxmlformats.org/officeDocument/2006/relationships/hyperlink" Target="https://en.wikipedia.org/wiki/Demographics_of_New_York_City" TargetMode="External"/><Relationship Id="rId5" Type="http://schemas.openxmlformats.org/officeDocument/2006/relationships/hyperlink" Target="https://newyork.areaconnect.com/statistics.ht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529825" y="767750"/>
            <a:ext cx="6471300" cy="15789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lang="en"/>
              <a:t>  Toronto </a:t>
            </a:r>
            <a:endParaRPr/>
          </a:p>
          <a:p>
            <a:pPr indent="457200" lvl="0" marL="2286000" rtl="0" algn="l">
              <a:spcBef>
                <a:spcPts val="0"/>
              </a:spcBef>
              <a:spcAft>
                <a:spcPts val="0"/>
              </a:spcAft>
              <a:buNone/>
            </a:pPr>
            <a:r>
              <a:rPr lang="en" sz="3600"/>
              <a:t>vs </a:t>
            </a:r>
            <a:endParaRPr sz="3600"/>
          </a:p>
          <a:p>
            <a:pPr indent="457200" lvl="0" marL="914400" rtl="0" algn="l">
              <a:spcBef>
                <a:spcPts val="0"/>
              </a:spcBef>
              <a:spcAft>
                <a:spcPts val="0"/>
              </a:spcAft>
              <a:buNone/>
            </a:pPr>
            <a:r>
              <a:rPr lang="en"/>
              <a:t>New York City</a:t>
            </a:r>
            <a:endParaRPr/>
          </a:p>
        </p:txBody>
      </p:sp>
      <p:sp>
        <p:nvSpPr>
          <p:cNvPr id="135" name="Google Shape;135;p13"/>
          <p:cNvSpPr txBox="1"/>
          <p:nvPr>
            <p:ph idx="1" type="subTitle"/>
          </p:nvPr>
        </p:nvSpPr>
        <p:spPr>
          <a:xfrm>
            <a:off x="5391450" y="4316300"/>
            <a:ext cx="3470700" cy="5061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t>By  Praveen Kumar Yalamanchili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and Future Direction :</a:t>
            </a:r>
            <a:endParaRPr/>
          </a:p>
        </p:txBody>
      </p:sp>
      <p:sp>
        <p:nvSpPr>
          <p:cNvPr id="206" name="Google Shape;206;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Both cities differ vastly based on Population Demographics</a:t>
            </a:r>
            <a:endParaRPr/>
          </a:p>
          <a:p>
            <a:pPr indent="-298450" lvl="1" marL="914400" rtl="0" algn="l">
              <a:spcBef>
                <a:spcPts val="0"/>
              </a:spcBef>
              <a:spcAft>
                <a:spcPts val="0"/>
              </a:spcAft>
              <a:buSzPts val="1100"/>
              <a:buChar char="○"/>
            </a:pPr>
            <a:r>
              <a:rPr lang="en"/>
              <a:t>Population</a:t>
            </a:r>
            <a:r>
              <a:rPr lang="en"/>
              <a:t> Density of NYC is much higher than the Toronto</a:t>
            </a:r>
            <a:endParaRPr/>
          </a:p>
          <a:p>
            <a:pPr indent="-298450" lvl="1" marL="914400" rtl="0" algn="l">
              <a:spcBef>
                <a:spcPts val="0"/>
              </a:spcBef>
              <a:spcAft>
                <a:spcPts val="0"/>
              </a:spcAft>
              <a:buSzPts val="1100"/>
              <a:buChar char="○"/>
            </a:pPr>
            <a:r>
              <a:rPr lang="en"/>
              <a:t>Population</a:t>
            </a:r>
            <a:r>
              <a:rPr lang="en"/>
              <a:t> history over the years and almost equal Sex Ratio (Male vs Female)</a:t>
            </a:r>
            <a:endParaRPr/>
          </a:p>
          <a:p>
            <a:pPr indent="-298450" lvl="1" marL="914400" rtl="0" algn="l">
              <a:spcBef>
                <a:spcPts val="0"/>
              </a:spcBef>
              <a:spcAft>
                <a:spcPts val="0"/>
              </a:spcAft>
              <a:buSzPts val="1100"/>
              <a:buChar char="○"/>
            </a:pPr>
            <a:r>
              <a:rPr lang="en"/>
              <a:t>Ethnicity showed a variety of people from different countries of origin present in each city</a:t>
            </a:r>
            <a:endParaRPr/>
          </a:p>
          <a:p>
            <a:pPr indent="-298450" lvl="2" marL="1371600" rtl="0" algn="l">
              <a:spcBef>
                <a:spcPts val="0"/>
              </a:spcBef>
              <a:spcAft>
                <a:spcPts val="0"/>
              </a:spcAft>
              <a:buClr>
                <a:srgbClr val="FFFFFF"/>
              </a:buClr>
              <a:buSzPts val="1100"/>
              <a:buChar char="■"/>
            </a:pPr>
            <a:r>
              <a:rPr lang="en">
                <a:solidFill>
                  <a:srgbClr val="FFFFFF"/>
                </a:solidFill>
              </a:rPr>
              <a:t>NYC: </a:t>
            </a:r>
            <a:r>
              <a:rPr lang="en">
                <a:solidFill>
                  <a:srgbClr val="FFFFFF"/>
                </a:solidFill>
              </a:rPr>
              <a:t>Dominican Republic, China, India, Jamaica, Ecuador, Korea, Guyana etc.</a:t>
            </a:r>
            <a:endParaRPr>
              <a:solidFill>
                <a:srgbClr val="FFFFFF"/>
              </a:solidFill>
            </a:endParaRPr>
          </a:p>
          <a:p>
            <a:pPr indent="-298450" lvl="2" marL="1371600" rtl="0" algn="l">
              <a:spcBef>
                <a:spcPts val="0"/>
              </a:spcBef>
              <a:spcAft>
                <a:spcPts val="0"/>
              </a:spcAft>
              <a:buClr>
                <a:srgbClr val="FFFFFF"/>
              </a:buClr>
              <a:buSzPts val="1100"/>
              <a:buChar char="■"/>
            </a:pPr>
            <a:r>
              <a:rPr lang="en">
                <a:solidFill>
                  <a:srgbClr val="FFFFFF"/>
                </a:solidFill>
              </a:rPr>
              <a:t>Toronto:  English, Canada, China, Germany, Italy, French etc..</a:t>
            </a:r>
            <a:endParaRPr>
              <a:solidFill>
                <a:srgbClr val="FFFFFF"/>
              </a:solidFill>
            </a:endParaRPr>
          </a:p>
          <a:p>
            <a:pPr indent="-311150" lvl="0" marL="457200" rtl="0" algn="just">
              <a:spcBef>
                <a:spcPts val="0"/>
              </a:spcBef>
              <a:spcAft>
                <a:spcPts val="0"/>
              </a:spcAft>
              <a:buClr>
                <a:srgbClr val="FFFFFF"/>
              </a:buClr>
              <a:buSzPts val="1300"/>
              <a:buChar char="★"/>
            </a:pPr>
            <a:r>
              <a:rPr lang="en">
                <a:solidFill>
                  <a:srgbClr val="FFFFFF"/>
                </a:solidFill>
              </a:rPr>
              <a:t>Future Scope:</a:t>
            </a:r>
            <a:endParaRPr>
              <a:solidFill>
                <a:srgbClr val="FFFFFF"/>
              </a:solidFill>
            </a:endParaRPr>
          </a:p>
          <a:p>
            <a:pPr indent="-298450" lvl="1" marL="914400" rtl="0" algn="just">
              <a:spcBef>
                <a:spcPts val="0"/>
              </a:spcBef>
              <a:spcAft>
                <a:spcPts val="0"/>
              </a:spcAft>
              <a:buClr>
                <a:srgbClr val="FFFFFF"/>
              </a:buClr>
              <a:buSzPts val="1100"/>
              <a:buChar char="○"/>
            </a:pPr>
            <a:r>
              <a:rPr lang="en">
                <a:solidFill>
                  <a:srgbClr val="FFFFFF"/>
                </a:solidFill>
              </a:rPr>
              <a:t>A variety of complex and advanced analysis like the idea putting together a variety of data say Crime Data, Employment rate in those cities, Status of the people living in the cities, Amenities available, Real estate availability..etc., there will be a million possible things we can put together</a:t>
            </a:r>
            <a:endParaRPr>
              <a:solidFill>
                <a:srgbClr val="FFFFFF"/>
              </a:solidFill>
            </a:endParaRPr>
          </a:p>
          <a:p>
            <a:pPr indent="-298450" lvl="1" marL="914400" rtl="0" algn="just">
              <a:spcBef>
                <a:spcPts val="0"/>
              </a:spcBef>
              <a:spcAft>
                <a:spcPts val="0"/>
              </a:spcAft>
              <a:buClr>
                <a:srgbClr val="FFFFFF"/>
              </a:buClr>
              <a:buSzPts val="1100"/>
              <a:buChar char="○"/>
            </a:pPr>
            <a:r>
              <a:rPr lang="en">
                <a:solidFill>
                  <a:srgbClr val="FFFFFF"/>
                </a:solidFill>
              </a:rPr>
              <a:t>Possibilities lie within one's own imagination /creativity of using the data at hand</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1052550" y="24139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Thank You</a:t>
            </a:r>
            <a:endParaRPr b="1"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each city based on:</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Analysis on the p</a:t>
            </a:r>
            <a:r>
              <a:rPr lang="en" sz="1700"/>
              <a:t>opulation Demographic Data available for each individual city</a:t>
            </a:r>
            <a:endParaRPr sz="1700"/>
          </a:p>
          <a:p>
            <a:pPr indent="-336550" lvl="1" marL="914400" rtl="0" algn="l">
              <a:spcBef>
                <a:spcPts val="0"/>
              </a:spcBef>
              <a:spcAft>
                <a:spcPts val="0"/>
              </a:spcAft>
              <a:buSzPts val="1700"/>
              <a:buChar char="➢"/>
            </a:pPr>
            <a:r>
              <a:rPr lang="en" sz="1700"/>
              <a:t>Putting together the Total population data in each city</a:t>
            </a:r>
            <a:endParaRPr sz="1700"/>
          </a:p>
          <a:p>
            <a:pPr indent="-336550" lvl="1" marL="914400" rtl="0" algn="l">
              <a:spcBef>
                <a:spcPts val="0"/>
              </a:spcBef>
              <a:spcAft>
                <a:spcPts val="0"/>
              </a:spcAft>
              <a:buSzPts val="1700"/>
              <a:buChar char="➢"/>
            </a:pPr>
            <a:r>
              <a:rPr lang="en" sz="1700"/>
              <a:t>Establish data segregation based on Gender</a:t>
            </a:r>
            <a:endParaRPr sz="1700"/>
          </a:p>
          <a:p>
            <a:pPr indent="-336550" lvl="1" marL="914400" rtl="0" algn="l">
              <a:spcBef>
                <a:spcPts val="0"/>
              </a:spcBef>
              <a:spcAft>
                <a:spcPts val="0"/>
              </a:spcAft>
              <a:buSzPts val="1700"/>
              <a:buChar char="➢"/>
            </a:pPr>
            <a:r>
              <a:rPr lang="en" sz="1700"/>
              <a:t>Watching the population Trendline for each city over the Years</a:t>
            </a:r>
            <a:endParaRPr sz="1700"/>
          </a:p>
          <a:p>
            <a:pPr indent="-336550" lvl="1" marL="914400" rtl="0" algn="l">
              <a:spcBef>
                <a:spcPts val="0"/>
              </a:spcBef>
              <a:spcAft>
                <a:spcPts val="0"/>
              </a:spcAft>
              <a:buSzPts val="1700"/>
              <a:buChar char="➢"/>
            </a:pPr>
            <a:r>
              <a:rPr lang="en" sz="1700"/>
              <a:t>Grouping the top Ethnic Groups in each of these Cities</a:t>
            </a:r>
            <a:endParaRPr sz="1700"/>
          </a:p>
          <a:p>
            <a:pPr indent="-336550" lvl="0" marL="457200" rtl="0" algn="l">
              <a:spcBef>
                <a:spcPts val="0"/>
              </a:spcBef>
              <a:spcAft>
                <a:spcPts val="0"/>
              </a:spcAft>
              <a:buSzPts val="1700"/>
              <a:buChar char="❖"/>
            </a:pPr>
            <a:r>
              <a:rPr lang="en" sz="1700"/>
              <a:t>Provide a map outline with neighborhoods spread across the city</a:t>
            </a:r>
            <a:endParaRPr sz="1700"/>
          </a:p>
          <a:p>
            <a:pPr indent="-336550" lvl="0" marL="457200" rtl="0" algn="l">
              <a:spcBef>
                <a:spcPts val="0"/>
              </a:spcBef>
              <a:spcAft>
                <a:spcPts val="0"/>
              </a:spcAft>
              <a:buSzPts val="1700"/>
              <a:buChar char="❖"/>
            </a:pPr>
            <a:r>
              <a:rPr lang="en" sz="1700"/>
              <a:t>Showcasing a view point from the cultural standpoint using FourSquare API.</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41575"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Data Gathering and cleansing </a:t>
            </a:r>
            <a:endParaRPr>
              <a:solidFill>
                <a:srgbClr val="FFFFFF"/>
              </a:solidFill>
            </a:endParaRPr>
          </a:p>
        </p:txBody>
      </p:sp>
      <p:sp>
        <p:nvSpPr>
          <p:cNvPr id="147" name="Google Shape;147;p15"/>
          <p:cNvSpPr txBox="1"/>
          <p:nvPr>
            <p:ph idx="1" type="body"/>
          </p:nvPr>
        </p:nvSpPr>
        <p:spPr>
          <a:xfrm>
            <a:off x="968850" y="1168325"/>
            <a:ext cx="7793700" cy="33105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Char char="★"/>
            </a:pPr>
            <a:r>
              <a:rPr lang="en" sz="1700"/>
              <a:t>Population Demographic Data:</a:t>
            </a:r>
            <a:endParaRPr sz="1700"/>
          </a:p>
          <a:p>
            <a:pPr indent="-336550" lvl="1" marL="914400" rtl="0" algn="just">
              <a:spcBef>
                <a:spcPts val="0"/>
              </a:spcBef>
              <a:spcAft>
                <a:spcPts val="0"/>
              </a:spcAft>
              <a:buSzPts val="1700"/>
              <a:buChar char="○"/>
            </a:pPr>
            <a:r>
              <a:rPr lang="en" sz="1700"/>
              <a:t>City of Toronto Population Demographics and Ethnicity data:</a:t>
            </a:r>
            <a:endParaRPr sz="1700"/>
          </a:p>
          <a:p>
            <a:pPr indent="-336550" lvl="2" marL="1371600" rtl="0" algn="just">
              <a:spcBef>
                <a:spcPts val="0"/>
              </a:spcBef>
              <a:spcAft>
                <a:spcPts val="0"/>
              </a:spcAft>
              <a:buSzPts val="1700"/>
              <a:buChar char="■"/>
            </a:pPr>
            <a:r>
              <a:rPr lang="en" sz="1700" u="sng">
                <a:solidFill>
                  <a:srgbClr val="00FFFF"/>
                </a:solidFill>
              </a:rPr>
              <a:t> </a:t>
            </a:r>
            <a:r>
              <a:rPr lang="en" sz="1700" u="sng">
                <a:solidFill>
                  <a:srgbClr val="00FFFF"/>
                </a:solidFill>
                <a:hlinkClick r:id="rId3"/>
              </a:rPr>
              <a:t>https://en.wikipedia.org/wiki/Demographics_of_Toronto</a:t>
            </a:r>
            <a:endParaRPr sz="1700"/>
          </a:p>
          <a:p>
            <a:pPr indent="-336550" lvl="1" marL="914400" rtl="0" algn="just">
              <a:spcBef>
                <a:spcPts val="0"/>
              </a:spcBef>
              <a:spcAft>
                <a:spcPts val="0"/>
              </a:spcAft>
              <a:buSzPts val="1700"/>
              <a:buChar char="○"/>
            </a:pPr>
            <a:r>
              <a:rPr lang="en" sz="1700"/>
              <a:t>New York City  Population Demographic Data : </a:t>
            </a:r>
            <a:endParaRPr sz="1700"/>
          </a:p>
          <a:p>
            <a:pPr indent="-336550" lvl="2" marL="1371600" rtl="0" algn="just">
              <a:spcBef>
                <a:spcPts val="0"/>
              </a:spcBef>
              <a:spcAft>
                <a:spcPts val="0"/>
              </a:spcAft>
              <a:buSzPts val="1700"/>
              <a:buChar char="■"/>
            </a:pPr>
            <a:r>
              <a:rPr lang="en" sz="1700" u="sng">
                <a:solidFill>
                  <a:srgbClr val="00FFFF"/>
                </a:solidFill>
                <a:hlinkClick r:id="rId4"/>
              </a:rPr>
              <a:t>https://en.wikipedia.org/wiki/Demographics_of_New_York_City</a:t>
            </a:r>
            <a:endParaRPr sz="1700"/>
          </a:p>
          <a:p>
            <a:pPr indent="-336550" lvl="1" marL="914400" rtl="0" algn="just">
              <a:spcBef>
                <a:spcPts val="0"/>
              </a:spcBef>
              <a:spcAft>
                <a:spcPts val="0"/>
              </a:spcAft>
              <a:buSzPts val="1700"/>
              <a:buChar char="○"/>
            </a:pPr>
            <a:r>
              <a:rPr lang="en" sz="1700"/>
              <a:t>Population by Gender data :</a:t>
            </a:r>
            <a:endParaRPr sz="1700"/>
          </a:p>
          <a:p>
            <a:pPr indent="-336550" lvl="2" marL="1371600" marR="0" rtl="0" algn="just">
              <a:lnSpc>
                <a:spcPct val="115000"/>
              </a:lnSpc>
              <a:spcBef>
                <a:spcPts val="0"/>
              </a:spcBef>
              <a:spcAft>
                <a:spcPts val="0"/>
              </a:spcAft>
              <a:buSzPts val="1700"/>
              <a:buChar char="■"/>
            </a:pPr>
            <a:r>
              <a:rPr lang="en" sz="1700" u="sng">
                <a:solidFill>
                  <a:srgbClr val="00FFFF"/>
                </a:solidFill>
                <a:hlinkClick r:id="rId5"/>
              </a:rPr>
              <a:t>https://newyork.areaconnect.com/statistics.htm</a:t>
            </a:r>
            <a:endParaRPr sz="1700">
              <a:solidFill>
                <a:srgbClr val="00FFFF"/>
              </a:solidFill>
            </a:endParaRPr>
          </a:p>
          <a:p>
            <a:pPr indent="-336550" lvl="1" marL="914400" marR="0" rtl="0" algn="just">
              <a:lnSpc>
                <a:spcPct val="115000"/>
              </a:lnSpc>
              <a:spcBef>
                <a:spcPts val="0"/>
              </a:spcBef>
              <a:spcAft>
                <a:spcPts val="0"/>
              </a:spcAft>
              <a:buSzPts val="1700"/>
              <a:buChar char="○"/>
            </a:pPr>
            <a:r>
              <a:rPr lang="en" sz="1700"/>
              <a:t>Location Data: </a:t>
            </a:r>
            <a:endParaRPr sz="1700"/>
          </a:p>
          <a:p>
            <a:pPr indent="-336550" lvl="2" marL="1371600" marR="0" rtl="0" algn="just">
              <a:lnSpc>
                <a:spcPct val="115000"/>
              </a:lnSpc>
              <a:spcBef>
                <a:spcPts val="0"/>
              </a:spcBef>
              <a:spcAft>
                <a:spcPts val="0"/>
              </a:spcAft>
              <a:buSzPts val="1700"/>
              <a:buChar char="■"/>
            </a:pPr>
            <a:r>
              <a:rPr lang="en" sz="1700"/>
              <a:t>FourSquare API</a:t>
            </a:r>
            <a:endParaRPr sz="1700"/>
          </a:p>
          <a:p>
            <a:pPr indent="-336550" lvl="3" marL="1828800" marR="0" rtl="0" algn="just">
              <a:lnSpc>
                <a:spcPct val="115000"/>
              </a:lnSpc>
              <a:spcBef>
                <a:spcPts val="0"/>
              </a:spcBef>
              <a:spcAft>
                <a:spcPts val="0"/>
              </a:spcAft>
              <a:buSzPts val="1700"/>
              <a:buChar char="●"/>
            </a:pPr>
            <a:r>
              <a:rPr lang="en" sz="1700" u="sng">
                <a:solidFill>
                  <a:srgbClr val="00FFFF"/>
                </a:solidFill>
              </a:rPr>
              <a:t>https://api.foursquare.com/v2/venues/explore?&amp;client_id={}&amp;client_secret={}&amp;v={}&amp;ll={},{}&amp;radius={}&amp;limit={}'.format(CLIENT_ID,VERSION,LATITUDE,LONGITUDE,radius,LIMIT)</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Population with Gender Segregation:</a:t>
            </a:r>
            <a:endParaRPr/>
          </a:p>
        </p:txBody>
      </p:sp>
      <p:pic>
        <p:nvPicPr>
          <p:cNvPr id="153" name="Google Shape;153;p16"/>
          <p:cNvPicPr preferRelativeResize="0"/>
          <p:nvPr/>
        </p:nvPicPr>
        <p:blipFill>
          <a:blip r:embed="rId3">
            <a:alphaModFix/>
          </a:blip>
          <a:stretch>
            <a:fillRect/>
          </a:stretch>
        </p:blipFill>
        <p:spPr>
          <a:xfrm>
            <a:off x="5994075" y="1681240"/>
            <a:ext cx="2654450" cy="2015785"/>
          </a:xfrm>
          <a:prstGeom prst="rect">
            <a:avLst/>
          </a:prstGeom>
          <a:noFill/>
          <a:ln>
            <a:noFill/>
          </a:ln>
        </p:spPr>
      </p:pic>
      <p:sp>
        <p:nvSpPr>
          <p:cNvPr id="154" name="Google Shape;154;p16"/>
          <p:cNvSpPr txBox="1"/>
          <p:nvPr/>
        </p:nvSpPr>
        <p:spPr>
          <a:xfrm>
            <a:off x="1297500" y="1681250"/>
            <a:ext cx="7579800" cy="37758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By  looking  at  the  Total  Population  Data, </a:t>
            </a:r>
            <a:endParaRPr sz="1700">
              <a:solidFill>
                <a:srgbClr val="FFFFFF"/>
              </a:solidFill>
              <a:latin typeface="Lato"/>
              <a:ea typeface="Lato"/>
              <a:cs typeface="Lato"/>
              <a:sym typeface="Lato"/>
            </a:endParaRPr>
          </a:p>
          <a:p>
            <a:pPr indent="457200" lvl="0" marL="0" rtl="0" algn="just">
              <a:lnSpc>
                <a:spcPct val="115000"/>
              </a:lnSpc>
              <a:spcBef>
                <a:spcPts val="0"/>
              </a:spcBef>
              <a:spcAft>
                <a:spcPts val="0"/>
              </a:spcAft>
              <a:buNone/>
            </a:pPr>
            <a:r>
              <a:rPr lang="en" sz="1700">
                <a:solidFill>
                  <a:srgbClr val="FFFFFF"/>
                </a:solidFill>
                <a:latin typeface="Lato"/>
                <a:ea typeface="Lato"/>
                <a:cs typeface="Lato"/>
                <a:sym typeface="Lato"/>
              </a:rPr>
              <a:t>one  can  easily  state that  New  York  City </a:t>
            </a:r>
            <a:endParaRPr sz="1700">
              <a:solidFill>
                <a:srgbClr val="FFFFFF"/>
              </a:solidFill>
              <a:latin typeface="Lato"/>
              <a:ea typeface="Lato"/>
              <a:cs typeface="Lato"/>
              <a:sym typeface="Lato"/>
            </a:endParaRPr>
          </a:p>
          <a:p>
            <a:pPr indent="457200" lvl="0" marL="0" rtl="0" algn="just">
              <a:lnSpc>
                <a:spcPct val="115000"/>
              </a:lnSpc>
              <a:spcBef>
                <a:spcPts val="0"/>
              </a:spcBef>
              <a:spcAft>
                <a:spcPts val="0"/>
              </a:spcAft>
              <a:buNone/>
            </a:pPr>
            <a:r>
              <a:rPr lang="en" sz="1700">
                <a:solidFill>
                  <a:srgbClr val="FFFFFF"/>
                </a:solidFill>
                <a:latin typeface="Lato"/>
                <a:ea typeface="Lato"/>
                <a:cs typeface="Lato"/>
                <a:sym typeface="Lato"/>
              </a:rPr>
              <a:t>a</a:t>
            </a:r>
            <a:r>
              <a:rPr lang="en" sz="1700">
                <a:solidFill>
                  <a:srgbClr val="FFFFFF"/>
                </a:solidFill>
                <a:latin typeface="Lato"/>
                <a:ea typeface="Lato"/>
                <a:cs typeface="Lato"/>
                <a:sym typeface="Lato"/>
              </a:rPr>
              <a:t>s   densely   populated  than   the  City    of </a:t>
            </a:r>
            <a:endParaRPr sz="1700">
              <a:solidFill>
                <a:srgbClr val="FFFFFF"/>
              </a:solidFill>
              <a:latin typeface="Lato"/>
              <a:ea typeface="Lato"/>
              <a:cs typeface="Lato"/>
              <a:sym typeface="Lato"/>
            </a:endParaRPr>
          </a:p>
          <a:p>
            <a:pPr indent="457200" lvl="0" marL="0" rtl="0" algn="just">
              <a:lnSpc>
                <a:spcPct val="115000"/>
              </a:lnSpc>
              <a:spcBef>
                <a:spcPts val="0"/>
              </a:spcBef>
              <a:spcAft>
                <a:spcPts val="0"/>
              </a:spcAft>
              <a:buNone/>
            </a:pPr>
            <a:r>
              <a:rPr lang="en" sz="1700">
                <a:solidFill>
                  <a:srgbClr val="FFFFFF"/>
                </a:solidFill>
                <a:latin typeface="Lato"/>
                <a:ea typeface="Lato"/>
                <a:cs typeface="Lato"/>
                <a:sym typeface="Lato"/>
              </a:rPr>
              <a:t>Toronto i.e., NYC Total pop. is at</a:t>
            </a:r>
            <a:r>
              <a:rPr lang="en" sz="1700">
                <a:solidFill>
                  <a:srgbClr val="FFFFFF"/>
                </a:solidFill>
                <a:highlight>
                  <a:srgbClr val="00FFFF"/>
                </a:highlight>
                <a:latin typeface="Lato"/>
                <a:ea typeface="Lato"/>
                <a:cs typeface="Lato"/>
                <a:sym typeface="Lato"/>
              </a:rPr>
              <a:t> </a:t>
            </a:r>
            <a:r>
              <a:rPr lang="en" sz="1700">
                <a:highlight>
                  <a:srgbClr val="00FFFF"/>
                </a:highlight>
                <a:latin typeface="Lato"/>
                <a:ea typeface="Lato"/>
                <a:cs typeface="Lato"/>
                <a:sym typeface="Lato"/>
              </a:rPr>
              <a:t>~8008278</a:t>
            </a:r>
            <a:endParaRPr sz="1700">
              <a:highlight>
                <a:srgbClr val="E1F5FE"/>
              </a:highlight>
              <a:latin typeface="Lato"/>
              <a:ea typeface="Lato"/>
              <a:cs typeface="Lato"/>
              <a:sym typeface="Lato"/>
            </a:endParaRPr>
          </a:p>
          <a:p>
            <a:pPr indent="457200" lvl="0" marL="0" rtl="0" algn="just">
              <a:lnSpc>
                <a:spcPct val="115000"/>
              </a:lnSpc>
              <a:spcBef>
                <a:spcPts val="0"/>
              </a:spcBef>
              <a:spcAft>
                <a:spcPts val="0"/>
              </a:spcAft>
              <a:buNone/>
            </a:pPr>
            <a:r>
              <a:rPr lang="en" sz="1700">
                <a:solidFill>
                  <a:srgbClr val="FFFFFF"/>
                </a:solidFill>
                <a:latin typeface="Lato"/>
                <a:ea typeface="Lato"/>
                <a:cs typeface="Lato"/>
                <a:sym typeface="Lato"/>
              </a:rPr>
              <a:t> and    Toronto   Total  Pop. is at   ~</a:t>
            </a:r>
            <a:r>
              <a:rPr lang="en" sz="1700">
                <a:highlight>
                  <a:srgbClr val="00FFFF"/>
                </a:highlight>
                <a:latin typeface="Lato"/>
                <a:ea typeface="Lato"/>
                <a:cs typeface="Lato"/>
                <a:sym typeface="Lato"/>
              </a:rPr>
              <a:t>1</a:t>
            </a:r>
            <a:r>
              <a:rPr lang="en" sz="1700">
                <a:highlight>
                  <a:srgbClr val="00FFFF"/>
                </a:highlight>
                <a:latin typeface="Lato"/>
                <a:ea typeface="Lato"/>
                <a:cs typeface="Lato"/>
                <a:sym typeface="Lato"/>
              </a:rPr>
              <a:t>906495 </a:t>
            </a:r>
            <a:r>
              <a:rPr lang="en" sz="1700">
                <a:latin typeface="Lato"/>
                <a:ea typeface="Lato"/>
                <a:cs typeface="Lato"/>
                <a:sym typeface="Lato"/>
              </a:rPr>
              <a:t>,</a:t>
            </a:r>
            <a:r>
              <a:rPr lang="en" sz="1700">
                <a:solidFill>
                  <a:srgbClr val="FFFFFF"/>
                </a:solidFill>
                <a:latin typeface="Lato"/>
                <a:ea typeface="Lato"/>
                <a:cs typeface="Lato"/>
                <a:sym typeface="Lato"/>
              </a:rPr>
              <a:t> </a:t>
            </a:r>
            <a:endParaRPr sz="1700">
              <a:solidFill>
                <a:srgbClr val="FFFFFF"/>
              </a:solidFill>
              <a:latin typeface="Lato"/>
              <a:ea typeface="Lato"/>
              <a:cs typeface="Lato"/>
              <a:sym typeface="Lato"/>
            </a:endParaRPr>
          </a:p>
          <a:p>
            <a:pPr indent="457200" lvl="0" marL="0" rtl="0" algn="just">
              <a:lnSpc>
                <a:spcPct val="115000"/>
              </a:lnSpc>
              <a:spcBef>
                <a:spcPts val="0"/>
              </a:spcBef>
              <a:spcAft>
                <a:spcPts val="0"/>
              </a:spcAft>
              <a:buNone/>
            </a:pPr>
            <a:r>
              <a:rPr lang="en" sz="1700">
                <a:solidFill>
                  <a:srgbClr val="FFFFFF"/>
                </a:solidFill>
                <a:latin typeface="Lato"/>
                <a:ea typeface="Lato"/>
                <a:cs typeface="Lato"/>
                <a:sym typeface="Lato"/>
              </a:rPr>
              <a:t>which states that NYC  is  ~4  times densely </a:t>
            </a:r>
            <a:endParaRPr sz="1700">
              <a:solidFill>
                <a:srgbClr val="FFFFFF"/>
              </a:solidFill>
              <a:latin typeface="Lato"/>
              <a:ea typeface="Lato"/>
              <a:cs typeface="Lato"/>
              <a:sym typeface="Lato"/>
            </a:endParaRPr>
          </a:p>
          <a:p>
            <a:pPr indent="457200" lvl="0" marL="0" rtl="0" algn="just">
              <a:lnSpc>
                <a:spcPct val="115000"/>
              </a:lnSpc>
              <a:spcBef>
                <a:spcPts val="0"/>
              </a:spcBef>
              <a:spcAft>
                <a:spcPts val="0"/>
              </a:spcAft>
              <a:buNone/>
            </a:pPr>
            <a:r>
              <a:rPr lang="en" sz="1700">
                <a:solidFill>
                  <a:srgbClr val="FFFFFF"/>
                </a:solidFill>
                <a:latin typeface="Lato"/>
                <a:ea typeface="Lato"/>
                <a:cs typeface="Lato"/>
                <a:sym typeface="Lato"/>
              </a:rPr>
              <a:t>populated that City of Toronto. </a:t>
            </a:r>
            <a:endParaRPr sz="1700">
              <a:solidFill>
                <a:srgbClr val="FFFFFF"/>
              </a:solidFill>
              <a:latin typeface="Lato"/>
              <a:ea typeface="Lato"/>
              <a:cs typeface="Lato"/>
              <a:sym typeface="Lato"/>
            </a:endParaRPr>
          </a:p>
          <a:p>
            <a:pPr indent="0" lvl="0" marL="0" rtl="0" algn="l">
              <a:spcBef>
                <a:spcPts val="0"/>
              </a:spcBef>
              <a:spcAft>
                <a:spcPts val="0"/>
              </a:spcAft>
              <a:buNone/>
            </a:pPr>
            <a:r>
              <a:t/>
            </a:r>
            <a:endParaRPr sz="17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45156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Segregation/Ratio: </a:t>
            </a:r>
            <a:endParaRPr/>
          </a:p>
        </p:txBody>
      </p:sp>
      <p:sp>
        <p:nvSpPr>
          <p:cNvPr id="160" name="Google Shape;160;p17"/>
          <p:cNvSpPr txBox="1"/>
          <p:nvPr>
            <p:ph idx="1" type="body"/>
          </p:nvPr>
        </p:nvSpPr>
        <p:spPr>
          <a:xfrm>
            <a:off x="1297500" y="1068600"/>
            <a:ext cx="3798900" cy="33198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rgbClr val="FFFFFF"/>
              </a:buClr>
              <a:buSzPts val="1700"/>
              <a:buChar char="❖"/>
            </a:pPr>
            <a:r>
              <a:rPr lang="en" sz="1700">
                <a:solidFill>
                  <a:srgbClr val="FFFFFF"/>
                </a:solidFill>
              </a:rPr>
              <a:t>When we see the above pie charts for both the Cities we see that both the Cities were almost equally biased based on Gender ratio of the cities, even though from the Population Data, one can easily state that New York City as densely populated than the City of Toronto.</a:t>
            </a:r>
            <a:endParaRPr sz="1700">
              <a:solidFill>
                <a:srgbClr val="FFFFFF"/>
              </a:solidFill>
            </a:endParaRPr>
          </a:p>
        </p:txBody>
      </p:sp>
      <p:pic>
        <p:nvPicPr>
          <p:cNvPr id="161" name="Google Shape;161;p17"/>
          <p:cNvPicPr preferRelativeResize="0"/>
          <p:nvPr/>
        </p:nvPicPr>
        <p:blipFill rotWithShape="1">
          <a:blip r:embed="rId3">
            <a:alphaModFix/>
          </a:blip>
          <a:srcRect b="0" l="1979" r="2381" t="16296"/>
          <a:stretch/>
        </p:blipFill>
        <p:spPr>
          <a:xfrm>
            <a:off x="6163800" y="636825"/>
            <a:ext cx="2295525" cy="1809750"/>
          </a:xfrm>
          <a:prstGeom prst="rect">
            <a:avLst/>
          </a:prstGeom>
          <a:noFill/>
          <a:ln>
            <a:noFill/>
          </a:ln>
        </p:spPr>
      </p:pic>
      <p:pic>
        <p:nvPicPr>
          <p:cNvPr id="162" name="Google Shape;162;p17"/>
          <p:cNvPicPr preferRelativeResize="0"/>
          <p:nvPr/>
        </p:nvPicPr>
        <p:blipFill rotWithShape="1">
          <a:blip r:embed="rId4">
            <a:alphaModFix/>
          </a:blip>
          <a:srcRect b="5787" l="1941" r="4258" t="17354"/>
          <a:stretch/>
        </p:blipFill>
        <p:spPr>
          <a:xfrm>
            <a:off x="6159038" y="2855425"/>
            <a:ext cx="2305050" cy="1771650"/>
          </a:xfrm>
          <a:prstGeom prst="rect">
            <a:avLst/>
          </a:prstGeom>
          <a:noFill/>
          <a:ln>
            <a:noFill/>
          </a:ln>
        </p:spPr>
      </p:pic>
      <p:sp>
        <p:nvSpPr>
          <p:cNvPr id="163" name="Google Shape;163;p17"/>
          <p:cNvSpPr txBox="1"/>
          <p:nvPr/>
        </p:nvSpPr>
        <p:spPr>
          <a:xfrm>
            <a:off x="6155100" y="2484200"/>
            <a:ext cx="2521800" cy="33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FFFFFF"/>
                </a:solidFill>
                <a:latin typeface="Lato"/>
                <a:ea typeface="Lato"/>
                <a:cs typeface="Lato"/>
                <a:sym typeface="Lato"/>
              </a:rPr>
              <a:t>  City of Toronto</a:t>
            </a:r>
            <a:endParaRPr>
              <a:solidFill>
                <a:srgbClr val="FFFFFF"/>
              </a:solidFill>
              <a:latin typeface="Lato"/>
              <a:ea typeface="Lato"/>
              <a:cs typeface="Lato"/>
              <a:sym typeface="Lato"/>
            </a:endParaRPr>
          </a:p>
        </p:txBody>
      </p:sp>
      <p:sp>
        <p:nvSpPr>
          <p:cNvPr id="164" name="Google Shape;164;p17"/>
          <p:cNvSpPr txBox="1"/>
          <p:nvPr/>
        </p:nvSpPr>
        <p:spPr>
          <a:xfrm>
            <a:off x="6155100" y="4627075"/>
            <a:ext cx="2521800" cy="33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FFFFFF"/>
                </a:solidFill>
                <a:latin typeface="Lato"/>
                <a:ea typeface="Lato"/>
                <a:cs typeface="Lato"/>
                <a:sym typeface="Lato"/>
              </a:rPr>
              <a:t>   New York City</a:t>
            </a:r>
            <a:endParaRPr>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1054350" y="393750"/>
            <a:ext cx="7282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Population History Trend chart b/w 1990 - 2015</a:t>
            </a:r>
            <a:endParaRPr/>
          </a:p>
        </p:txBody>
      </p:sp>
      <p:pic>
        <p:nvPicPr>
          <p:cNvPr id="170" name="Google Shape;170;p18"/>
          <p:cNvPicPr preferRelativeResize="0"/>
          <p:nvPr/>
        </p:nvPicPr>
        <p:blipFill>
          <a:blip r:embed="rId3">
            <a:alphaModFix/>
          </a:blip>
          <a:stretch>
            <a:fillRect/>
          </a:stretch>
        </p:blipFill>
        <p:spPr>
          <a:xfrm>
            <a:off x="983100" y="1128475"/>
            <a:ext cx="4488100" cy="3331125"/>
          </a:xfrm>
          <a:prstGeom prst="rect">
            <a:avLst/>
          </a:prstGeom>
          <a:noFill/>
          <a:ln>
            <a:noFill/>
          </a:ln>
        </p:spPr>
      </p:pic>
      <p:pic>
        <p:nvPicPr>
          <p:cNvPr id="171" name="Google Shape;171;p18"/>
          <p:cNvPicPr preferRelativeResize="0"/>
          <p:nvPr/>
        </p:nvPicPr>
        <p:blipFill rotWithShape="1">
          <a:blip r:embed="rId4">
            <a:alphaModFix/>
          </a:blip>
          <a:srcRect b="6220" l="12118" r="0" t="6290"/>
          <a:stretch/>
        </p:blipFill>
        <p:spPr>
          <a:xfrm>
            <a:off x="5984125" y="1524500"/>
            <a:ext cx="2788900" cy="2222675"/>
          </a:xfrm>
          <a:prstGeom prst="rect">
            <a:avLst/>
          </a:prstGeom>
          <a:noFill/>
          <a:ln>
            <a:noFill/>
          </a:ln>
        </p:spPr>
      </p:pic>
      <p:sp>
        <p:nvSpPr>
          <p:cNvPr id="172" name="Google Shape;172;p18"/>
          <p:cNvSpPr txBox="1"/>
          <p:nvPr/>
        </p:nvSpPr>
        <p:spPr>
          <a:xfrm>
            <a:off x="6007400" y="3907475"/>
            <a:ext cx="2950500" cy="9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Historical Data b/w 1990 - 2015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(with census for every 5 years)</a:t>
            </a:r>
            <a:endParaRPr>
              <a:solidFill>
                <a:srgbClr val="FFFFFF"/>
              </a:solidFill>
              <a:latin typeface="Lato"/>
              <a:ea typeface="Lato"/>
              <a:cs typeface="Lato"/>
              <a:sym typeface="Lato"/>
            </a:endParaRPr>
          </a:p>
        </p:txBody>
      </p:sp>
      <p:sp>
        <p:nvSpPr>
          <p:cNvPr id="173" name="Google Shape;173;p18"/>
          <p:cNvSpPr txBox="1"/>
          <p:nvPr/>
        </p:nvSpPr>
        <p:spPr>
          <a:xfrm>
            <a:off x="970225" y="4505550"/>
            <a:ext cx="46518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  Toronto vs New York City Population Hist. Trend Line</a:t>
            </a:r>
            <a:endParaRPr>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7222800" cy="7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Ethnicity based on Country of Origin</a:t>
            </a:r>
            <a:endParaRPr sz="2700"/>
          </a:p>
        </p:txBody>
      </p:sp>
      <p:pic>
        <p:nvPicPr>
          <p:cNvPr id="179" name="Google Shape;179;p19"/>
          <p:cNvPicPr preferRelativeResize="0"/>
          <p:nvPr/>
        </p:nvPicPr>
        <p:blipFill>
          <a:blip r:embed="rId3">
            <a:alphaModFix/>
          </a:blip>
          <a:stretch>
            <a:fillRect/>
          </a:stretch>
        </p:blipFill>
        <p:spPr>
          <a:xfrm>
            <a:off x="441675" y="1168350"/>
            <a:ext cx="3946675" cy="3366825"/>
          </a:xfrm>
          <a:prstGeom prst="rect">
            <a:avLst/>
          </a:prstGeom>
          <a:noFill/>
          <a:ln>
            <a:noFill/>
          </a:ln>
        </p:spPr>
      </p:pic>
      <p:pic>
        <p:nvPicPr>
          <p:cNvPr id="180" name="Google Shape;180;p19"/>
          <p:cNvPicPr preferRelativeResize="0"/>
          <p:nvPr/>
        </p:nvPicPr>
        <p:blipFill>
          <a:blip r:embed="rId4">
            <a:alphaModFix/>
          </a:blip>
          <a:stretch>
            <a:fillRect/>
          </a:stretch>
        </p:blipFill>
        <p:spPr>
          <a:xfrm>
            <a:off x="4572000" y="1168350"/>
            <a:ext cx="4123125" cy="3366825"/>
          </a:xfrm>
          <a:prstGeom prst="rect">
            <a:avLst/>
          </a:prstGeom>
          <a:noFill/>
          <a:ln>
            <a:noFill/>
          </a:ln>
        </p:spPr>
      </p:pic>
      <p:sp>
        <p:nvSpPr>
          <p:cNvPr id="181" name="Google Shape;181;p19"/>
          <p:cNvSpPr txBox="1"/>
          <p:nvPr/>
        </p:nvSpPr>
        <p:spPr>
          <a:xfrm>
            <a:off x="1524450" y="4535175"/>
            <a:ext cx="1781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FFFF"/>
                </a:solidFill>
                <a:latin typeface="Lato"/>
                <a:ea typeface="Lato"/>
                <a:cs typeface="Lato"/>
                <a:sym typeface="Lato"/>
              </a:rPr>
              <a:t>City of Toronto</a:t>
            </a:r>
            <a:endParaRPr b="1" sz="1700">
              <a:solidFill>
                <a:srgbClr val="FFFFFF"/>
              </a:solidFill>
              <a:latin typeface="Lato"/>
              <a:ea typeface="Lato"/>
              <a:cs typeface="Lato"/>
              <a:sym typeface="Lato"/>
            </a:endParaRPr>
          </a:p>
        </p:txBody>
      </p:sp>
      <p:sp>
        <p:nvSpPr>
          <p:cNvPr id="182" name="Google Shape;182;p19"/>
          <p:cNvSpPr txBox="1"/>
          <p:nvPr/>
        </p:nvSpPr>
        <p:spPr>
          <a:xfrm>
            <a:off x="5743013" y="4535175"/>
            <a:ext cx="1781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FFFF"/>
                </a:solidFill>
                <a:latin typeface="Lato"/>
                <a:ea typeface="Lato"/>
                <a:cs typeface="Lato"/>
                <a:sym typeface="Lato"/>
              </a:rPr>
              <a:t>New York City</a:t>
            </a:r>
            <a:endParaRPr b="1" sz="1700">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1254750" y="2512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Folium Map </a:t>
            </a:r>
            <a:r>
              <a:rPr lang="en"/>
              <a:t>representation</a:t>
            </a:r>
            <a:r>
              <a:rPr lang="en"/>
              <a:t> of the each City with neighbourhoods </a:t>
            </a:r>
            <a:endParaRPr/>
          </a:p>
        </p:txBody>
      </p:sp>
      <p:pic>
        <p:nvPicPr>
          <p:cNvPr id="188" name="Google Shape;188;p20"/>
          <p:cNvPicPr preferRelativeResize="0"/>
          <p:nvPr/>
        </p:nvPicPr>
        <p:blipFill rotWithShape="1">
          <a:blip r:embed="rId3">
            <a:alphaModFix/>
          </a:blip>
          <a:srcRect b="0" l="20337" r="18971" t="0"/>
          <a:stretch/>
        </p:blipFill>
        <p:spPr>
          <a:xfrm>
            <a:off x="813075" y="1574200"/>
            <a:ext cx="3630700" cy="2712261"/>
          </a:xfrm>
          <a:prstGeom prst="rect">
            <a:avLst/>
          </a:prstGeom>
          <a:noFill/>
          <a:ln>
            <a:noFill/>
          </a:ln>
        </p:spPr>
      </p:pic>
      <p:pic>
        <p:nvPicPr>
          <p:cNvPr id="189" name="Google Shape;189;p20"/>
          <p:cNvPicPr preferRelativeResize="0"/>
          <p:nvPr/>
        </p:nvPicPr>
        <p:blipFill rotWithShape="1">
          <a:blip r:embed="rId4">
            <a:alphaModFix/>
          </a:blip>
          <a:srcRect b="0" l="10143" r="7252" t="0"/>
          <a:stretch/>
        </p:blipFill>
        <p:spPr>
          <a:xfrm>
            <a:off x="4901275" y="1574200"/>
            <a:ext cx="3630700" cy="2712250"/>
          </a:xfrm>
          <a:prstGeom prst="rect">
            <a:avLst/>
          </a:prstGeom>
          <a:noFill/>
          <a:ln>
            <a:noFill/>
          </a:ln>
        </p:spPr>
      </p:pic>
      <p:sp>
        <p:nvSpPr>
          <p:cNvPr id="190" name="Google Shape;190;p20"/>
          <p:cNvSpPr txBox="1"/>
          <p:nvPr/>
        </p:nvSpPr>
        <p:spPr>
          <a:xfrm>
            <a:off x="1865350" y="4286450"/>
            <a:ext cx="1896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Lato"/>
                <a:ea typeface="Lato"/>
                <a:cs typeface="Lato"/>
                <a:sym typeface="Lato"/>
              </a:rPr>
              <a:t>New York City</a:t>
            </a:r>
            <a:endParaRPr sz="1700">
              <a:solidFill>
                <a:srgbClr val="FFFFFF"/>
              </a:solidFill>
              <a:latin typeface="Lato"/>
              <a:ea typeface="Lato"/>
              <a:cs typeface="Lato"/>
              <a:sym typeface="Lato"/>
            </a:endParaRPr>
          </a:p>
        </p:txBody>
      </p:sp>
      <p:sp>
        <p:nvSpPr>
          <p:cNvPr id="191" name="Google Shape;191;p20"/>
          <p:cNvSpPr txBox="1"/>
          <p:nvPr/>
        </p:nvSpPr>
        <p:spPr>
          <a:xfrm>
            <a:off x="6010525" y="4286450"/>
            <a:ext cx="1896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Lato"/>
                <a:ea typeface="Lato"/>
                <a:cs typeface="Lato"/>
                <a:sym typeface="Lato"/>
              </a:rPr>
              <a:t>City of Toronto</a:t>
            </a:r>
            <a:endParaRPr sz="17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1212025" y="222775"/>
            <a:ext cx="7222800" cy="7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Most Common Types of venues in each city using FourSquare Location Data </a:t>
            </a:r>
            <a:endParaRPr sz="2700"/>
          </a:p>
        </p:txBody>
      </p:sp>
      <p:sp>
        <p:nvSpPr>
          <p:cNvPr id="197" name="Google Shape;197;p21"/>
          <p:cNvSpPr txBox="1"/>
          <p:nvPr/>
        </p:nvSpPr>
        <p:spPr>
          <a:xfrm>
            <a:off x="1524450" y="4535175"/>
            <a:ext cx="1781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FFFF"/>
                </a:solidFill>
                <a:latin typeface="Lato"/>
                <a:ea typeface="Lato"/>
                <a:cs typeface="Lato"/>
                <a:sym typeface="Lato"/>
              </a:rPr>
              <a:t>New York City</a:t>
            </a:r>
            <a:endParaRPr b="1" sz="1700">
              <a:solidFill>
                <a:srgbClr val="FFFFFF"/>
              </a:solidFill>
              <a:latin typeface="Lato"/>
              <a:ea typeface="Lato"/>
              <a:cs typeface="Lato"/>
              <a:sym typeface="Lato"/>
            </a:endParaRPr>
          </a:p>
        </p:txBody>
      </p:sp>
      <p:sp>
        <p:nvSpPr>
          <p:cNvPr id="198" name="Google Shape;198;p21"/>
          <p:cNvSpPr txBox="1"/>
          <p:nvPr/>
        </p:nvSpPr>
        <p:spPr>
          <a:xfrm>
            <a:off x="5743013" y="4535175"/>
            <a:ext cx="1781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FFFF"/>
                </a:solidFill>
                <a:latin typeface="Lato"/>
                <a:ea typeface="Lato"/>
                <a:cs typeface="Lato"/>
                <a:sym typeface="Lato"/>
              </a:rPr>
              <a:t>City of Toronto</a:t>
            </a:r>
            <a:endParaRPr b="1" sz="1700">
              <a:solidFill>
                <a:srgbClr val="FFFFFF"/>
              </a:solidFill>
              <a:latin typeface="Lato"/>
              <a:ea typeface="Lato"/>
              <a:cs typeface="Lato"/>
              <a:sym typeface="Lato"/>
            </a:endParaRPr>
          </a:p>
          <a:p>
            <a:pPr indent="0" lvl="0" marL="0" rtl="0" algn="l">
              <a:spcBef>
                <a:spcPts val="0"/>
              </a:spcBef>
              <a:spcAft>
                <a:spcPts val="0"/>
              </a:spcAft>
              <a:buNone/>
            </a:pPr>
            <a:r>
              <a:t/>
            </a:r>
            <a:endParaRPr b="1" sz="1700">
              <a:solidFill>
                <a:srgbClr val="FFFFFF"/>
              </a:solidFill>
              <a:latin typeface="Lato"/>
              <a:ea typeface="Lato"/>
              <a:cs typeface="Lato"/>
              <a:sym typeface="Lato"/>
            </a:endParaRPr>
          </a:p>
        </p:txBody>
      </p:sp>
      <p:pic>
        <p:nvPicPr>
          <p:cNvPr id="199" name="Google Shape;199;p21"/>
          <p:cNvPicPr preferRelativeResize="0"/>
          <p:nvPr/>
        </p:nvPicPr>
        <p:blipFill>
          <a:blip r:embed="rId3">
            <a:alphaModFix/>
          </a:blip>
          <a:stretch>
            <a:fillRect/>
          </a:stretch>
        </p:blipFill>
        <p:spPr>
          <a:xfrm>
            <a:off x="296475" y="1320750"/>
            <a:ext cx="4123126" cy="3214425"/>
          </a:xfrm>
          <a:prstGeom prst="rect">
            <a:avLst/>
          </a:prstGeom>
          <a:noFill/>
          <a:ln>
            <a:noFill/>
          </a:ln>
        </p:spPr>
      </p:pic>
      <p:pic>
        <p:nvPicPr>
          <p:cNvPr id="200" name="Google Shape;200;p21"/>
          <p:cNvPicPr preferRelativeResize="0"/>
          <p:nvPr/>
        </p:nvPicPr>
        <p:blipFill>
          <a:blip r:embed="rId4">
            <a:alphaModFix/>
          </a:blip>
          <a:stretch>
            <a:fillRect/>
          </a:stretch>
        </p:blipFill>
        <p:spPr>
          <a:xfrm>
            <a:off x="4572000" y="1320750"/>
            <a:ext cx="4290200" cy="321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